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alant Medium" charset="1" panose="00000600000000000000"/>
      <p:regular r:id="rId21"/>
    </p:embeddedFont>
    <p:embeddedFont>
      <p:font typeface="HK Grotesk Bold" charset="1" panose="00000800000000000000"/>
      <p:regular r:id="rId22"/>
    </p:embeddedFont>
    <p:embeddedFont>
      <p:font typeface="Assistant Bold" charset="1" panose="00000800000000000000"/>
      <p:regular r:id="rId23"/>
    </p:embeddedFont>
    <p:embeddedFont>
      <p:font typeface="IBM Plex Mono" charset="1" panose="020B0509050203000203"/>
      <p:regular r:id="rId24"/>
    </p:embeddedFont>
    <p:embeddedFont>
      <p:font typeface="Days" charset="1" panose="02000505050000020004"/>
      <p:regular r:id="rId25"/>
    </p:embeddedFont>
    <p:embeddedFont>
      <p:font typeface="Open Sauce Light" charset="1" panose="00000400000000000000"/>
      <p:regular r:id="rId26"/>
    </p:embeddedFont>
    <p:embeddedFont>
      <p:font typeface="Open Sauce Medium" charset="1" panose="00000600000000000000"/>
      <p:regular r:id="rId27"/>
    </p:embeddedFont>
    <p:embeddedFont>
      <p:font typeface="Open Sauce" charset="1" panose="00000500000000000000"/>
      <p:regular r:id="rId28"/>
    </p:embeddedFont>
    <p:embeddedFont>
      <p:font typeface="League Spartan" charset="1" panose="00000800000000000000"/>
      <p:regular r:id="rId29"/>
    </p:embeddedFont>
    <p:embeddedFont>
      <p:font typeface="Lato Bold" charset="1" panose="020F0502020204030203"/>
      <p:regular r:id="rId30"/>
    </p:embeddedFont>
    <p:embeddedFont>
      <p:font typeface="Poppins" charset="1" panose="00000500000000000000"/>
      <p:regular r:id="rId31"/>
    </p:embeddedFont>
    <p:embeddedFont>
      <p:font typeface="DM Sans" charset="1" panose="00000000000000000000"/>
      <p:regular r:id="rId32"/>
    </p:embeddedFont>
    <p:embeddedFont>
      <p:font typeface="Now Bold" charset="1" panose="00000800000000000000"/>
      <p:regular r:id="rId33"/>
    </p:embeddedFont>
    <p:embeddedFont>
      <p:font typeface="DM Sans Bold" charset="1" panose="00000000000000000000"/>
      <p:regular r:id="rId34"/>
    </p:embeddedFont>
    <p:embeddedFont>
      <p:font typeface="Assistant" charset="1" panose="00000500000000000000"/>
      <p:regular r:id="rId35"/>
    </p:embeddedFont>
    <p:embeddedFont>
      <p:font typeface="Atkinson Hyperlegible Bold" charset="1" panose="00000000000000000000"/>
      <p:regular r:id="rId36"/>
    </p:embeddedFont>
    <p:embeddedFont>
      <p:font typeface="Codec Pro ExtraBold" charset="1" panose="000007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1.png" Type="http://schemas.openxmlformats.org/officeDocument/2006/relationships/image"/><Relationship Id="rId16" Target="../media/image42.svg" Type="http://schemas.openxmlformats.org/officeDocument/2006/relationships/image"/><Relationship Id="rId17" Target="../media/image43.png" Type="http://schemas.openxmlformats.org/officeDocument/2006/relationships/image"/><Relationship Id="rId18" Target="../media/image44.sv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768136"/>
            <a:ext cx="11224030" cy="2490164"/>
            <a:chOff x="0" y="0"/>
            <a:chExt cx="14965374" cy="33202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24233"/>
              <a:ext cx="9942107" cy="1395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35"/>
                </a:lnSpc>
                <a:spcBef>
                  <a:spcPct val="0"/>
                </a:spcBef>
              </a:pPr>
              <a:r>
                <a:rPr lang="en-US" sz="6311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Using Hand Gestures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14965374" cy="1385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62"/>
                </a:lnSpc>
              </a:pPr>
              <a:r>
                <a:rPr lang="en-US" sz="6917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CONTROLLING GAMES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454325" y="4823914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00918" y="4823914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92972" y="4823914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35186" y="4827804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732501" y="1907439"/>
            <a:ext cx="882299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 b="true">
                <a:solidFill>
                  <a:srgbClr val="593C8F"/>
                </a:solidFill>
                <a:latin typeface="DM Sans Bold"/>
                <a:ea typeface="DM Sans Bold"/>
                <a:cs typeface="DM Sans Bold"/>
                <a:sym typeface="DM Sans Bold"/>
              </a:rPr>
              <a:t>Design &amp; </a:t>
            </a:r>
          </a:p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b="true" sz="9000">
                <a:solidFill>
                  <a:srgbClr val="593C8F"/>
                </a:solidFill>
                <a:latin typeface="DM Sans Bold"/>
                <a:ea typeface="DM Sans Bold"/>
                <a:cs typeface="DM Sans Bold"/>
                <a:sym typeface="DM Sans Bold"/>
              </a:rPr>
              <a:t>Workflow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520289"/>
            <a:ext cx="3056681" cy="38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817" b="true">
                <a:solidFill>
                  <a:srgbClr val="593C8F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89950" y="5577941"/>
            <a:ext cx="346877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00" b="true">
                <a:solidFill>
                  <a:srgbClr val="593C8F"/>
                </a:solidFill>
                <a:latin typeface="DM Sans Bold"/>
                <a:ea typeface="DM Sans Bold"/>
                <a:cs typeface="DM Sans Bold"/>
                <a:sym typeface="DM Sans Bold"/>
              </a:rPr>
              <a:t>INPUT COLLECTION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246872"/>
            <a:ext cx="2646492" cy="264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b="true" sz="16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Creating a real-time gesture recognition system for hand gestures in webcam video feeds, aiding human-computer interaction and sign language recognition.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89950" y="6308191"/>
            <a:ext cx="2732862" cy="1979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16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hand gesture data collection via webcam using OpenCV and MediaPipe libraries for landmark extraction and hand detection.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41793" y="5429849"/>
            <a:ext cx="2604415" cy="69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4"/>
              </a:lnSpc>
            </a:pPr>
            <a:r>
              <a:rPr lang="en-US" b="true" sz="2683">
                <a:solidFill>
                  <a:srgbClr val="593C8F"/>
                </a:solidFill>
                <a:latin typeface="DM Sans Bold"/>
                <a:ea typeface="DM Sans Bold"/>
                <a:cs typeface="DM Sans Bold"/>
                <a:sym typeface="DM Sans Bold"/>
              </a:rPr>
              <a:t>GESTURE RECOGNITION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36280" y="6447891"/>
            <a:ext cx="2747991" cy="231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b="true" sz="16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Preprocessing extracts hand landmarks from video data using MediaPipe, serving as input for a CNN model in the gesture recognition model.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51703" y="5587466"/>
            <a:ext cx="3134989" cy="73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0"/>
              </a:lnSpc>
            </a:pPr>
            <a:r>
              <a:rPr lang="en-US" b="true" sz="2835">
                <a:solidFill>
                  <a:srgbClr val="593C8F"/>
                </a:solidFill>
                <a:latin typeface="DM Sans Bold"/>
                <a:ea typeface="DM Sans Bold"/>
                <a:cs typeface="DM Sans Bold"/>
                <a:sym typeface="DM Sans Bold"/>
              </a:rPr>
              <a:t>SYSTEM INTEGRATION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87830" y="6394700"/>
            <a:ext cx="2646492" cy="294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b="true" sz="1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Checks the position of key hand landmarks like the index finger and palm center to recognize gestures. Each gesture corresponds to a specific directional input such as decreasing or increasing X or Y cordinates and fed into the corresponding keys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14937881" y="6447891"/>
            <a:ext cx="2646492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b="true" sz="1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trained model is serialized for deployment, facilitating integration into real-time applications for hand gesture communication, with plans for future interface development and API integration.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577317" y="5524079"/>
            <a:ext cx="3134989" cy="38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0"/>
              </a:lnSpc>
            </a:pPr>
            <a:r>
              <a:rPr lang="en-US" sz="2835" b="true">
                <a:solidFill>
                  <a:srgbClr val="593C8F"/>
                </a:solidFill>
                <a:latin typeface="DM Sans Bold"/>
                <a:ea typeface="DM Sans Bold"/>
                <a:cs typeface="DM Sans Bold"/>
                <a:sym typeface="DM Sans Bold"/>
              </a:rPr>
              <a:t>DEPLOY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6010099" y="4827804"/>
            <a:ext cx="502056" cy="502056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1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64986" y="-3282418"/>
            <a:ext cx="7027814" cy="6254754"/>
          </a:xfrm>
          <a:custGeom>
            <a:avLst/>
            <a:gdLst/>
            <a:ahLst/>
            <a:cxnLst/>
            <a:rect r="r" b="b" t="t" l="l"/>
            <a:pathLst>
              <a:path h="6254754" w="7027814">
                <a:moveTo>
                  <a:pt x="0" y="0"/>
                </a:moveTo>
                <a:lnTo>
                  <a:pt x="7027814" y="0"/>
                </a:lnTo>
                <a:lnTo>
                  <a:pt x="7027814" y="6254755"/>
                </a:lnTo>
                <a:lnTo>
                  <a:pt x="0" y="6254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90257">
            <a:off x="7989172" y="8611142"/>
            <a:ext cx="2546291" cy="2412611"/>
          </a:xfrm>
          <a:custGeom>
            <a:avLst/>
            <a:gdLst/>
            <a:ahLst/>
            <a:cxnLst/>
            <a:rect r="r" b="b" t="t" l="l"/>
            <a:pathLst>
              <a:path h="2412611" w="254629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48233">
            <a:off x="12976018" y="3273608"/>
            <a:ext cx="6861060" cy="6560888"/>
          </a:xfrm>
          <a:custGeom>
            <a:avLst/>
            <a:gdLst/>
            <a:ahLst/>
            <a:cxnLst/>
            <a:rect r="r" b="b" t="t" l="l"/>
            <a:pathLst>
              <a:path h="6560888" w="6861060">
                <a:moveTo>
                  <a:pt x="0" y="0"/>
                </a:moveTo>
                <a:lnTo>
                  <a:pt x="6861060" y="0"/>
                </a:lnTo>
                <a:lnTo>
                  <a:pt x="6861060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38225"/>
            <a:ext cx="9965698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Which one is better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94434"/>
            <a:ext cx="9965698" cy="45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  <a:spcBef>
                <a:spcPct val="0"/>
              </a:spcBef>
            </a:pPr>
            <a:r>
              <a:rPr lang="en-US" b="true" sz="2713" spc="-27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For this project, CNN is the better choice over LSTM.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92292"/>
            <a:ext cx="9965698" cy="56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33" indent="-357666" lvl="1">
              <a:lnSpc>
                <a:spcPts val="4638"/>
              </a:lnSpc>
              <a:buFont typeface="Arial"/>
              <a:buChar char="•"/>
            </a:pPr>
            <a:r>
              <a:rPr lang="en-US" b="true" sz="3313" spc="-33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Higher Accuracy (Project uses static data 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02382"/>
            <a:ext cx="9965698" cy="56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33" indent="-357666" lvl="1">
              <a:lnSpc>
                <a:spcPts val="4638"/>
              </a:lnSpc>
              <a:buFont typeface="Arial"/>
              <a:buChar char="•"/>
            </a:pPr>
            <a:r>
              <a:rPr lang="en-US" b="true" sz="3313" spc="-33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Faster 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12472"/>
            <a:ext cx="9965698" cy="56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33" indent="-357666" lvl="1">
              <a:lnSpc>
                <a:spcPts val="4638"/>
              </a:lnSpc>
              <a:buFont typeface="Arial"/>
              <a:buChar char="•"/>
            </a:pPr>
            <a:r>
              <a:rPr lang="en-US" b="true" sz="3313" spc="-33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Lower Computational Cost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647609"/>
            <a:ext cx="9965698" cy="56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33" indent="-357666" lvl="1">
              <a:lnSpc>
                <a:spcPts val="4638"/>
              </a:lnSpc>
              <a:buFont typeface="Arial"/>
              <a:buChar char="•"/>
            </a:pPr>
            <a:r>
              <a:rPr lang="en-US" b="true" sz="3313" spc="-33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Better Robustness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487377"/>
            <a:ext cx="9965698" cy="56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33" indent="-357666" lvl="1">
              <a:lnSpc>
                <a:spcPts val="4638"/>
              </a:lnSpc>
              <a:buFont typeface="Arial"/>
              <a:buChar char="•"/>
            </a:pPr>
            <a:r>
              <a:rPr lang="en-US" b="true" sz="3313" spc="-33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More Suitable for Static Gestures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8098671"/>
            <a:ext cx="1627885" cy="406971"/>
          </a:xfrm>
          <a:custGeom>
            <a:avLst/>
            <a:gdLst/>
            <a:ahLst/>
            <a:cxnLst/>
            <a:rect r="r" b="b" t="t" l="l"/>
            <a:pathLst>
              <a:path h="406971" w="1627885">
                <a:moveTo>
                  <a:pt x="0" y="0"/>
                </a:moveTo>
                <a:lnTo>
                  <a:pt x="1627885" y="0"/>
                </a:lnTo>
                <a:lnTo>
                  <a:pt x="1627885" y="406971"/>
                </a:lnTo>
                <a:lnTo>
                  <a:pt x="0" y="406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1F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2127" y="-1126463"/>
            <a:ext cx="18660127" cy="4361243"/>
          </a:xfrm>
          <a:custGeom>
            <a:avLst/>
            <a:gdLst/>
            <a:ahLst/>
            <a:cxnLst/>
            <a:rect r="r" b="b" t="t" l="l"/>
            <a:pathLst>
              <a:path h="4361243" w="18660127">
                <a:moveTo>
                  <a:pt x="0" y="0"/>
                </a:moveTo>
                <a:lnTo>
                  <a:pt x="18660127" y="0"/>
                </a:lnTo>
                <a:lnTo>
                  <a:pt x="18660127" y="4361243"/>
                </a:lnTo>
                <a:lnTo>
                  <a:pt x="0" y="4361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01674" y="3654497"/>
            <a:ext cx="3642345" cy="2048819"/>
          </a:xfrm>
          <a:custGeom>
            <a:avLst/>
            <a:gdLst/>
            <a:ahLst/>
            <a:cxnLst/>
            <a:rect r="r" b="b" t="t" l="l"/>
            <a:pathLst>
              <a:path h="2048819" w="3642345">
                <a:moveTo>
                  <a:pt x="0" y="0"/>
                </a:moveTo>
                <a:lnTo>
                  <a:pt x="3642345" y="0"/>
                </a:lnTo>
                <a:lnTo>
                  <a:pt x="3642345" y="2048819"/>
                </a:lnTo>
                <a:lnTo>
                  <a:pt x="0" y="2048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1674" y="5957202"/>
            <a:ext cx="3578694" cy="1650673"/>
          </a:xfrm>
          <a:custGeom>
            <a:avLst/>
            <a:gdLst/>
            <a:ahLst/>
            <a:cxnLst/>
            <a:rect r="r" b="b" t="t" l="l"/>
            <a:pathLst>
              <a:path h="1650673" w="3578694">
                <a:moveTo>
                  <a:pt x="0" y="0"/>
                </a:moveTo>
                <a:lnTo>
                  <a:pt x="3578694" y="0"/>
                </a:lnTo>
                <a:lnTo>
                  <a:pt x="3578694" y="1650673"/>
                </a:lnTo>
                <a:lnTo>
                  <a:pt x="0" y="165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1674" y="7861761"/>
            <a:ext cx="3578694" cy="1981702"/>
          </a:xfrm>
          <a:custGeom>
            <a:avLst/>
            <a:gdLst/>
            <a:ahLst/>
            <a:cxnLst/>
            <a:rect r="r" b="b" t="t" l="l"/>
            <a:pathLst>
              <a:path h="1981702" w="3578694">
                <a:moveTo>
                  <a:pt x="0" y="0"/>
                </a:moveTo>
                <a:lnTo>
                  <a:pt x="3578694" y="0"/>
                </a:lnTo>
                <a:lnTo>
                  <a:pt x="3578694" y="1981702"/>
                </a:lnTo>
                <a:lnTo>
                  <a:pt x="0" y="1981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35816" y="3654497"/>
            <a:ext cx="3402351" cy="1713935"/>
          </a:xfrm>
          <a:custGeom>
            <a:avLst/>
            <a:gdLst/>
            <a:ahLst/>
            <a:cxnLst/>
            <a:rect r="r" b="b" t="t" l="l"/>
            <a:pathLst>
              <a:path h="1713935" w="3402351">
                <a:moveTo>
                  <a:pt x="0" y="0"/>
                </a:moveTo>
                <a:lnTo>
                  <a:pt x="3402351" y="0"/>
                </a:lnTo>
                <a:lnTo>
                  <a:pt x="3402351" y="1713934"/>
                </a:lnTo>
                <a:lnTo>
                  <a:pt x="0" y="1713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35816" y="5751326"/>
            <a:ext cx="3345201" cy="1873313"/>
          </a:xfrm>
          <a:custGeom>
            <a:avLst/>
            <a:gdLst/>
            <a:ahLst/>
            <a:cxnLst/>
            <a:rect r="r" b="b" t="t" l="l"/>
            <a:pathLst>
              <a:path h="1873313" w="3345201">
                <a:moveTo>
                  <a:pt x="0" y="0"/>
                </a:moveTo>
                <a:lnTo>
                  <a:pt x="3345201" y="0"/>
                </a:lnTo>
                <a:lnTo>
                  <a:pt x="3345201" y="1873313"/>
                </a:lnTo>
                <a:lnTo>
                  <a:pt x="0" y="1873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57853" y="8007533"/>
            <a:ext cx="3380315" cy="1690157"/>
          </a:xfrm>
          <a:custGeom>
            <a:avLst/>
            <a:gdLst/>
            <a:ahLst/>
            <a:cxnLst/>
            <a:rect r="r" b="b" t="t" l="l"/>
            <a:pathLst>
              <a:path h="1690157" w="3380315">
                <a:moveTo>
                  <a:pt x="0" y="0"/>
                </a:moveTo>
                <a:lnTo>
                  <a:pt x="3380314" y="0"/>
                </a:lnTo>
                <a:lnTo>
                  <a:pt x="3380314" y="1690158"/>
                </a:lnTo>
                <a:lnTo>
                  <a:pt x="0" y="1690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21151" y="2382125"/>
            <a:ext cx="824569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TESTING &amp; VERIFICATION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15834" y="4216569"/>
            <a:ext cx="425633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PHASE 1 : Testing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55599" y="4906099"/>
            <a:ext cx="8063883" cy="154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Testing includes webcam functionality validation, pipeline verification, CNN model training validation, deployment testing, system integration testing, and user evaluation for real-time hand gesture recognition system.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18405" y="6761614"/>
            <a:ext cx="713827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PHASE 2 : Verification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21151" y="7640919"/>
            <a:ext cx="8735422" cy="154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●    User acceptance testing has been conducted with target users, and the system has demonstrated effectiveness, usability, and user satisfaction.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1F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969" y="3593959"/>
            <a:ext cx="5628590" cy="75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83"/>
              </a:lnSpc>
              <a:spcBef>
                <a:spcPct val="0"/>
              </a:spcBef>
            </a:pPr>
            <a:r>
              <a:rPr lang="en-US" b="true" sz="498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DESIGN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89658" y="780373"/>
            <a:ext cx="6235170" cy="201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STANDARDS ADOPTED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11966" y="3342956"/>
            <a:ext cx="4493300" cy="180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20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odularity , Reusability , Readability</a:t>
            </a:r>
          </a:p>
          <a:p>
            <a:pPr algn="l">
              <a:lnSpc>
                <a:spcPts val="2855"/>
              </a:lnSpc>
              <a:spcBef>
                <a:spcPct val="0"/>
              </a:spcBef>
            </a:pPr>
            <a:r>
              <a:rPr lang="en-US" sz="20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Error Handling , Encapsulation , </a:t>
            </a:r>
          </a:p>
          <a:p>
            <a:pPr algn="l">
              <a:lnSpc>
                <a:spcPts val="2855"/>
              </a:lnSpc>
              <a:spcBef>
                <a:spcPct val="0"/>
              </a:spcBef>
            </a:pPr>
            <a:r>
              <a:rPr lang="en-US" sz="20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Consistency , Variable Naming</a:t>
            </a:r>
          </a:p>
          <a:p>
            <a:pPr algn="l">
              <a:lnSpc>
                <a:spcPts val="2855"/>
              </a:lnSpc>
              <a:spcBef>
                <a:spcPct val="0"/>
              </a:spcBef>
            </a:pPr>
            <a:r>
              <a:rPr lang="en-US" sz="20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Function Naming , Constants</a:t>
            </a:r>
          </a:p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Whitespace , Imports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65205" y="6843126"/>
            <a:ext cx="4264561" cy="143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Unit Testing , Integration Testing , Manual Testing , Boundary Testing , Performance Testing , Code Review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4878" y="4450349"/>
            <a:ext cx="578308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7"/>
              </a:lnSpc>
              <a:spcBef>
                <a:spcPct val="0"/>
              </a:spcBef>
            </a:pPr>
            <a:r>
              <a:rPr lang="en-US" b="true" sz="2322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STANDARDS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3969" y="7202926"/>
            <a:ext cx="5628590" cy="75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83"/>
              </a:lnSpc>
              <a:spcBef>
                <a:spcPct val="0"/>
              </a:spcBef>
            </a:pPr>
            <a:r>
              <a:rPr lang="en-US" b="true" sz="498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TESTING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8879" y="8068819"/>
            <a:ext cx="578308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7"/>
              </a:lnSpc>
              <a:spcBef>
                <a:spcPct val="0"/>
              </a:spcBef>
            </a:pPr>
            <a:r>
              <a:rPr lang="en-US" b="true" sz="2322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STANDARDS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731F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594267" y="922020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559239" y="1806382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3691441"/>
            <a:ext cx="8780198" cy="5520550"/>
          </a:xfrm>
          <a:custGeom>
            <a:avLst/>
            <a:gdLst/>
            <a:ahLst/>
            <a:cxnLst/>
            <a:rect r="r" b="b" t="t" l="l"/>
            <a:pathLst>
              <a:path h="5520550" w="8780198">
                <a:moveTo>
                  <a:pt x="0" y="0"/>
                </a:moveTo>
                <a:lnTo>
                  <a:pt x="8780198" y="0"/>
                </a:lnTo>
                <a:lnTo>
                  <a:pt x="8780198" y="5520550"/>
                </a:lnTo>
                <a:lnTo>
                  <a:pt x="0" y="5520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559239" y="2601426"/>
            <a:ext cx="6899678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CONCLUSION &amp; </a:t>
            </a:r>
          </a:p>
          <a:p>
            <a:pPr algn="just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9239" y="4518552"/>
            <a:ext cx="6899678" cy="421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2"/>
              </a:lnSpc>
            </a:pPr>
            <a:r>
              <a:rPr lang="en-US" sz="18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By using real-time hand tracking and recognition it allows users to interact with applications like games and social media through intuitive hand movements. </a:t>
            </a:r>
          </a:p>
          <a:p>
            <a:pPr algn="just">
              <a:lnSpc>
                <a:spcPts val="2792"/>
              </a:lnSpc>
            </a:pPr>
          </a:p>
          <a:p>
            <a:pPr algn="just">
              <a:lnSpc>
                <a:spcPts val="2792"/>
              </a:lnSpc>
            </a:pPr>
            <a:r>
              <a:rPr lang="en-US" sz="18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By leveraging computer vision and machine learning, it enhances accessibility and provides a hands-free user experience. </a:t>
            </a:r>
          </a:p>
          <a:p>
            <a:pPr algn="just">
              <a:lnSpc>
                <a:spcPts val="2792"/>
              </a:lnSpc>
            </a:pPr>
          </a:p>
          <a:p>
            <a:pPr algn="just">
              <a:lnSpc>
                <a:spcPts val="2792"/>
              </a:lnSpc>
            </a:pPr>
            <a:r>
              <a:rPr lang="en-US" sz="18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 the future, the system can be improved with better accuracy, multi-hand detection, and AI-driven adaptive learning, integration with VR/AR, IoT devices, and smart home automation.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29711" t="0" r="-2971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3117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48307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117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785877" y="3662092"/>
            <a:ext cx="5435861" cy="211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F1A5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02427" y="5922341"/>
            <a:ext cx="7002760" cy="26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7"/>
              </a:lnSpc>
            </a:pPr>
            <a:r>
              <a:rPr lang="en-US" sz="1933" spc="208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FOR  WATCHING  THE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02427" y="6331533"/>
            <a:ext cx="7002760" cy="38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1"/>
              </a:lnSpc>
            </a:pPr>
            <a:r>
              <a:rPr lang="en-US" sz="2733" spc="29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Violet Metallic Blob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82925" y="785879"/>
            <a:ext cx="683284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0"/>
              </a:lnSpc>
              <a:spcBef>
                <a:spcPct val="0"/>
              </a:spcBef>
            </a:pPr>
            <a:r>
              <a:rPr lang="en-US" b="true" sz="5808">
                <a:solidFill>
                  <a:srgbClr val="483074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TEAM MEMBERS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82925" y="1976504"/>
            <a:ext cx="10619916" cy="472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7645" indent="-343823" lvl="1">
              <a:lnSpc>
                <a:spcPts val="6370"/>
              </a:lnSpc>
              <a:buFont typeface="Arial"/>
              <a:buChar char="•"/>
            </a:pPr>
            <a:r>
              <a:rPr lang="en-US" sz="3185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Subhadeep Das   </a:t>
            </a:r>
            <a:r>
              <a:rPr lang="en-US" sz="3185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2105931</a:t>
            </a:r>
          </a:p>
          <a:p>
            <a:pPr algn="l" marL="687645" indent="-343823" lvl="1">
              <a:lnSpc>
                <a:spcPts val="6370"/>
              </a:lnSpc>
              <a:buFont typeface="Arial"/>
              <a:buChar char="•"/>
            </a:pPr>
            <a:r>
              <a:rPr lang="en-US" sz="3185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Argha Roy                   </a:t>
            </a:r>
            <a:r>
              <a:rPr lang="en-US" sz="3185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2105949</a:t>
            </a:r>
          </a:p>
          <a:p>
            <a:pPr algn="l" marL="687645" indent="-343823" lvl="1">
              <a:lnSpc>
                <a:spcPts val="6370"/>
              </a:lnSpc>
              <a:buFont typeface="Arial"/>
              <a:buChar char="•"/>
            </a:pPr>
            <a:r>
              <a:rPr lang="en-US" sz="3185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Aritra Datta   </a:t>
            </a:r>
            <a:r>
              <a:rPr lang="en-US" sz="3185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 21051722</a:t>
            </a:r>
          </a:p>
          <a:p>
            <a:pPr algn="l" marL="687645" indent="-343823" lvl="1">
              <a:lnSpc>
                <a:spcPts val="6370"/>
              </a:lnSpc>
              <a:buFont typeface="Arial"/>
              <a:buChar char="•"/>
            </a:pPr>
            <a:r>
              <a:rPr lang="en-US" sz="3185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Tuhin Hazra </a:t>
            </a:r>
            <a:r>
              <a:rPr lang="en-US" sz="3185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    21052292</a:t>
            </a:r>
          </a:p>
          <a:p>
            <a:pPr algn="l" marL="687645" indent="-343823" lvl="1">
              <a:lnSpc>
                <a:spcPts val="6370"/>
              </a:lnSpc>
              <a:buFont typeface="Arial"/>
              <a:buChar char="•"/>
            </a:pPr>
            <a:r>
              <a:rPr lang="en-US" sz="3185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Soubhagya Mukherjee         21052795</a:t>
            </a:r>
          </a:p>
          <a:p>
            <a:pPr algn="l">
              <a:lnSpc>
                <a:spcPts val="637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624184">
            <a:off x="-1593213" y="4371144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15640" y="-87681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172">
            <a:off x="3322162" y="3593491"/>
            <a:ext cx="905620" cy="858075"/>
          </a:xfrm>
          <a:custGeom>
            <a:avLst/>
            <a:gdLst/>
            <a:ahLst/>
            <a:cxnLst/>
            <a:rect r="r" b="b" t="t" l="l"/>
            <a:pathLst>
              <a:path h="858075" w="905620">
                <a:moveTo>
                  <a:pt x="0" y="0"/>
                </a:moveTo>
                <a:lnTo>
                  <a:pt x="905620" y="0"/>
                </a:lnTo>
                <a:lnTo>
                  <a:pt x="905620" y="858075"/>
                </a:lnTo>
                <a:lnTo>
                  <a:pt x="0" y="85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017281">
            <a:off x="13056644" y="7404881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521078" y="785879"/>
            <a:ext cx="545919" cy="895512"/>
            <a:chOff x="0" y="0"/>
            <a:chExt cx="1451520" cy="23810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358170" y="930928"/>
            <a:ext cx="325815" cy="605415"/>
            <a:chOff x="0" y="0"/>
            <a:chExt cx="406080" cy="7545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731F7D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3385260" y="6303674"/>
            <a:ext cx="5084802" cy="5084802"/>
          </a:xfrm>
          <a:custGeom>
            <a:avLst/>
            <a:gdLst/>
            <a:ahLst/>
            <a:cxnLst/>
            <a:rect r="r" b="b" t="t" l="l"/>
            <a:pathLst>
              <a:path h="5084802" w="5084802">
                <a:moveTo>
                  <a:pt x="0" y="0"/>
                </a:moveTo>
                <a:lnTo>
                  <a:pt x="5084802" y="0"/>
                </a:lnTo>
                <a:lnTo>
                  <a:pt x="5084802" y="5084802"/>
                </a:lnTo>
                <a:lnTo>
                  <a:pt x="0" y="50848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987778" y="-2463165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63891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Introduction &amp;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5418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10115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59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73051" y="464523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78587" y="5572338"/>
            <a:ext cx="2097071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Hardware and</a:t>
            </a:r>
          </a:p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Software Requirements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9807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Terns &amp;</a:t>
            </a:r>
          </a:p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concpets used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57287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Basic Concepts</a:t>
            </a:r>
          </a:p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and Theories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08137" y="679649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40757" y="679649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73051" y="679649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76610" y="7725802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</a:t>
            </a:r>
          </a:p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Comparison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26302" y="7725802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Standards</a:t>
            </a:r>
          </a:p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adopted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49317" y="5572338"/>
            <a:ext cx="2097071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Tools </a:t>
            </a:r>
          </a:p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Used</a:t>
            </a:r>
          </a:p>
          <a:p>
            <a:pPr algn="ctr">
              <a:lnSpc>
                <a:spcPts val="264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b="true" sz="7700" spc="219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CONTENTS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8084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57287" y="7725802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conclusion &amp;</a:t>
            </a:r>
          </a:p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future scope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63891" y="6901266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48127" y="7702941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Design &amp; </a:t>
            </a:r>
          </a:p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Workflow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80844" y="677744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49317" y="7702941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Testing &amp;</a:t>
            </a:r>
          </a:p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Verification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1F7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20" y="1513871"/>
            <a:ext cx="6417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BRIEF OVERVIEW :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9792" y="2252109"/>
            <a:ext cx="372000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583333" y="1209088"/>
            <a:ext cx="7618923" cy="7868824"/>
            <a:chOff x="0" y="0"/>
            <a:chExt cx="6350000" cy="6558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41847" t="0" r="-4184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9282" y="856965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b="true" sz="362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97374"/>
            <a:ext cx="6136564" cy="391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9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focuses on developing a gesture-based control system using deep learning and computer vision. The system leverages Convolutional Neural Networks (CNNs) &amp; LSTM. It integrates OpenCV and MediaPipe for efficient hand tracking and processing. With this system you can control any game , control any social media platforms and various other applications with your hands.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187609" y="2542074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1F7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37253" y="1116529"/>
            <a:ext cx="5993196" cy="8053941"/>
            <a:chOff x="0" y="0"/>
            <a:chExt cx="3663950" cy="4923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17477" t="0" r="-1747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186537" y="8851329"/>
            <a:ext cx="1627885" cy="406971"/>
          </a:xfrm>
          <a:custGeom>
            <a:avLst/>
            <a:gdLst/>
            <a:ahLst/>
            <a:cxnLst/>
            <a:rect r="r" b="b" t="t" l="l"/>
            <a:pathLst>
              <a:path h="406971" w="1627885">
                <a:moveTo>
                  <a:pt x="0" y="0"/>
                </a:moveTo>
                <a:lnTo>
                  <a:pt x="1627885" y="0"/>
                </a:lnTo>
                <a:lnTo>
                  <a:pt x="1627885" y="406971"/>
                </a:lnTo>
                <a:lnTo>
                  <a:pt x="0" y="406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86537" y="1784786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MOTIVATION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33977" y="4130316"/>
            <a:ext cx="6139244" cy="74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752" indent="-227376" lvl="1">
              <a:lnSpc>
                <a:spcPts val="2948"/>
              </a:lnSpc>
              <a:buFont typeface="Arial"/>
              <a:buChar char="•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Enhances gaming experiences by replacing physical controllers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86537" y="1242465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b="true" sz="36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THE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33977" y="3143833"/>
            <a:ext cx="5744744" cy="74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752" indent="-227376" lvl="1">
              <a:lnSpc>
                <a:spcPts val="2948"/>
              </a:lnSpc>
              <a:buFont typeface="Arial"/>
              <a:buChar char="•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Enables intuitive, touch-free control of applications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33977" y="5086350"/>
            <a:ext cx="6259310" cy="74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752" indent="-227376" lvl="1">
              <a:lnSpc>
                <a:spcPts val="2948"/>
              </a:lnSpc>
              <a:buFont typeface="Arial"/>
              <a:buChar char="•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Allows seamless control of apps, slideshows, and smart devices.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32021" y="6042500"/>
            <a:ext cx="6413680" cy="74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4752" indent="-227376" lvl="1">
              <a:lnSpc>
                <a:spcPts val="2948"/>
              </a:lnSpc>
              <a:buFont typeface="Arial"/>
              <a:buChar char="•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Leverages advancements in real-time hand tracking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33977" y="7027225"/>
            <a:ext cx="6413680" cy="74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4752" indent="-227376" lvl="1">
              <a:lnSpc>
                <a:spcPts val="2948"/>
              </a:lnSpc>
              <a:buFont typeface="Arial"/>
              <a:buChar char="•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Introduces futuristic and engaging ways to interact with technology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1F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797448" y="6373621"/>
            <a:ext cx="4026849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TensorFlow &amp; Keras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288262" y="3838895"/>
            <a:ext cx="837406" cy="1212035"/>
          </a:xfrm>
          <a:custGeom>
            <a:avLst/>
            <a:gdLst/>
            <a:ahLst/>
            <a:cxnLst/>
            <a:rect r="r" b="b" t="t" l="l"/>
            <a:pathLst>
              <a:path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81742" y="3933126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0" t="-3894" r="0" b="-3894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495159" y="2006317"/>
            <a:ext cx="9329138" cy="122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REQUIREMENTS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4211" y="6373621"/>
            <a:ext cx="5021630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Intel i5/i7 or AMD Ryzen or Higher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7801" y="5582526"/>
            <a:ext cx="4665051" cy="4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2"/>
              </a:lnSpc>
              <a:spcBef>
                <a:spcPct val="0"/>
              </a:spcBef>
            </a:pPr>
            <a:r>
              <a:rPr lang="en-US" b="true" sz="256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HARDWARE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14690" y="5612906"/>
            <a:ext cx="5184549" cy="47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36"/>
              </a:lnSpc>
              <a:spcBef>
                <a:spcPct val="0"/>
              </a:spcBef>
            </a:pPr>
            <a:r>
              <a:rPr lang="en-US" b="true" sz="285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SOFTWARE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3841" y="6824728"/>
            <a:ext cx="6069098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Type: 64-Bit , x64-based processor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3841" y="7272403"/>
            <a:ext cx="6069098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1080p or higher resolution camera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3841" y="7720443"/>
            <a:ext cx="6069098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256GB SSD or more.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93540" y="6824728"/>
            <a:ext cx="4026849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OpenCV &amp; Mediapipe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97448" y="7272403"/>
            <a:ext cx="4026849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Anaconda Environment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97448" y="7720443"/>
            <a:ext cx="4026849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Python 3.8 or Higher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3841" y="8171550"/>
            <a:ext cx="6069098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Minimum 8 GB RAM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97448" y="8171550"/>
            <a:ext cx="4026849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PyCharm / VS Code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1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2022061" y="8242530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9718" y="2333279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Concepts Used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00935" y="4570315"/>
            <a:ext cx="3818865" cy="3653030"/>
            <a:chOff x="0" y="0"/>
            <a:chExt cx="5091820" cy="487070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5091820" cy="1576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25"/>
                </a:lnSpc>
              </a:pPr>
              <a:r>
                <a:rPr lang="en-US" sz="3635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Machine Learning &amp; Deep Learning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27555"/>
              <a:ext cx="5091820" cy="2943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Convolu</a:t>
              </a:r>
              <a:r>
                <a:rPr lang="en-US" sz="2131" spc="-21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tional Neural Networks (CNNs) &amp; LSTM for feature extraction from hand images. Image preprocessing techniques like filtering, contour detection, and thresholding.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34568" y="4570315"/>
            <a:ext cx="3818865" cy="3988353"/>
            <a:chOff x="0" y="0"/>
            <a:chExt cx="5091820" cy="531780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5091820" cy="1518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95"/>
                </a:lnSpc>
                <a:spcBef>
                  <a:spcPct val="0"/>
                </a:spcBef>
              </a:pPr>
              <a:r>
                <a:rPr lang="en-US" b="true" sz="3535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Hum</a:t>
              </a:r>
              <a:r>
                <a:rPr lang="en-US" b="true" sz="3535" u="non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an-Computer Interaction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878449"/>
              <a:ext cx="5091820" cy="3439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En</a:t>
              </a:r>
              <a:r>
                <a:rPr lang="en-US" sz="2131" spc="-21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abling users to control games, social media, and other applications through gestures</a:t>
              </a:r>
            </a:p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&amp; improving accessibility and user experience through touchless interaction.</a:t>
              </a:r>
            </a:p>
            <a:p>
              <a:pPr algn="ctr">
                <a:lnSpc>
                  <a:spcPts val="29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2632" y="4619601"/>
            <a:ext cx="3913912" cy="3182305"/>
            <a:chOff x="0" y="0"/>
            <a:chExt cx="5218549" cy="424307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5218549" cy="856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76"/>
                </a:lnSpc>
                <a:spcBef>
                  <a:spcPct val="0"/>
                </a:spcBef>
              </a:pPr>
              <a:r>
                <a:rPr lang="en-US" b="true" sz="4135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Comp</a:t>
              </a:r>
              <a:r>
                <a:rPr lang="en-US" b="true" sz="4135" u="non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uter Vision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27619"/>
              <a:ext cx="5218549" cy="3015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7"/>
                </a:lnSpc>
              </a:pPr>
            </a:p>
            <a:p>
              <a:pPr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2184" spc="-21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D</a:t>
              </a:r>
              <a:r>
                <a:rPr lang="en-US" sz="2184" spc="-21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etecting and tracking hand movements using OpenCV and MediaPipe. Identifying hand landmarks such as fingertips, palm center, and joint positions.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313119">
            <a:off x="15158388" y="-1579634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98282" y="794334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796480" y="-105402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9792" y="888109"/>
            <a:ext cx="6544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TERMS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9792" y="8960986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73683" y="0"/>
            <a:ext cx="10714317" cy="10287000"/>
            <a:chOff x="0" y="0"/>
            <a:chExt cx="2821878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218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21878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1F7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8218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189459" y="1774508"/>
            <a:ext cx="5060944" cy="6737985"/>
            <a:chOff x="0" y="0"/>
            <a:chExt cx="3663950" cy="4878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5"/>
              <a:stretch>
                <a:fillRect l="-61434" t="0" r="-6143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067881" y="2441912"/>
            <a:ext cx="862961" cy="86296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67881" y="4957462"/>
            <a:ext cx="862961" cy="86296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67881" y="7477773"/>
            <a:ext cx="862961" cy="86296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7649" y="1559672"/>
            <a:ext cx="4479021" cy="54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  <a:spcBef>
                <a:spcPct val="0"/>
              </a:spcBef>
            </a:pPr>
            <a:r>
              <a:rPr lang="en-US" b="true" sz="31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YOU SHOULD KNOW!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9792" y="5051020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Provides a library for simplified computer vision applications, offering pre-built modules for tasks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7649" y="7039178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process of making predictions or drawing conclusions based on available evidence or data.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45049" y="2824982"/>
            <a:ext cx="453062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Refers to a sequence of interconnected steps or processes that collectively accomplish a specific task or objective.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21366" y="5095875"/>
            <a:ext cx="453062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Represents key points in sequential data, crucial for capturing temporal dependencies and informing predictions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45049" y="7157043"/>
            <a:ext cx="4745814" cy="121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type of machine learning process, that uses interconnected nodes or neurons in a layered structure that resembles the human brain.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9792" y="2669127"/>
            <a:ext cx="2620883" cy="28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9"/>
              </a:lnSpc>
              <a:spcBef>
                <a:spcPct val="0"/>
              </a:spcBef>
            </a:pPr>
            <a:r>
              <a:rPr lang="en-US" sz="172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MEDIAPIPE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7649" y="3062862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 source, cross-platform framework for processing multimedia data like video and audio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9792" y="4556045"/>
            <a:ext cx="2620883" cy="28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9"/>
              </a:lnSpc>
              <a:spcBef>
                <a:spcPct val="0"/>
              </a:spcBef>
            </a:pPr>
            <a:r>
              <a:rPr lang="en-US" sz="172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CVZONE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9792" y="6536502"/>
            <a:ext cx="2620883" cy="28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9"/>
              </a:lnSpc>
              <a:spcBef>
                <a:spcPct val="0"/>
              </a:spcBef>
            </a:pPr>
            <a:r>
              <a:rPr lang="en-US" sz="172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INFERENCE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45049" y="2282690"/>
            <a:ext cx="2620883" cy="28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9"/>
              </a:lnSpc>
              <a:spcBef>
                <a:spcPct val="0"/>
              </a:spcBef>
            </a:pPr>
            <a:r>
              <a:rPr lang="en-US" sz="17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PIPELINE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45049" y="4556045"/>
            <a:ext cx="2620883" cy="28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9"/>
              </a:lnSpc>
              <a:spcBef>
                <a:spcPct val="0"/>
              </a:spcBef>
            </a:pPr>
            <a:r>
              <a:rPr lang="en-US" sz="17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LANDMARKS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21366" y="6667258"/>
            <a:ext cx="2620883" cy="28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9"/>
              </a:lnSpc>
              <a:spcBef>
                <a:spcPct val="0"/>
              </a:spcBef>
            </a:pPr>
            <a:r>
              <a:rPr lang="en-US" sz="17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INEURAL NETWORKS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3C8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1F7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49465" y="2933513"/>
            <a:ext cx="1387892" cy="2276665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17595" y="3735755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731F7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043410" y="3054328"/>
            <a:ext cx="7572883" cy="1968269"/>
            <a:chOff x="0" y="0"/>
            <a:chExt cx="7374240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593C8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963646" y="5536560"/>
            <a:ext cx="1242624" cy="2037362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584958" y="6275846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76048" y="5616104"/>
            <a:ext cx="7408910" cy="1924899"/>
            <a:chOff x="0" y="0"/>
            <a:chExt cx="7377120" cy="19166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731F7D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747792" y="1741356"/>
            <a:ext cx="847584" cy="1009028"/>
          </a:xfrm>
          <a:custGeom>
            <a:avLst/>
            <a:gdLst/>
            <a:ahLst/>
            <a:cxnLst/>
            <a:rect r="r" b="b" t="t" l="l"/>
            <a:pathLst>
              <a:path h="1009028" w="847584">
                <a:moveTo>
                  <a:pt x="0" y="0"/>
                </a:moveTo>
                <a:lnTo>
                  <a:pt x="847584" y="0"/>
                </a:lnTo>
                <a:lnTo>
                  <a:pt x="847584" y="1009028"/>
                </a:lnTo>
                <a:lnTo>
                  <a:pt x="0" y="10090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835982" y="787048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83440" y="897758"/>
            <a:ext cx="5855075" cy="103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72"/>
              </a:lnSpc>
              <a:spcBef>
                <a:spcPct val="0"/>
              </a:spcBef>
            </a:pPr>
            <a:r>
              <a:rPr lang="en-US" b="true" sz="6211" spc="608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TOOLS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71584" y="3300673"/>
            <a:ext cx="3848051" cy="162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356" spc="132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processes sequential input data that is obtained from the camera stream to enable real-time hand sign identification, enabling the system to map hand movements to system commands.</a:t>
            </a:r>
          </a:p>
          <a:p>
            <a:pPr algn="just" marL="0" indent="0" lvl="0">
              <a:lnSpc>
                <a:spcPts val="1872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5181391" y="3222522"/>
            <a:ext cx="2563133" cy="155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LSTM</a:t>
            </a:r>
          </a:p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b="true" sz="4381" spc="429" u="none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&amp; CNN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05814" y="6091075"/>
            <a:ext cx="4950278" cy="822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9"/>
              </a:lnSpc>
              <a:spcBef>
                <a:spcPct val="0"/>
              </a:spcBef>
            </a:pPr>
            <a:r>
              <a:rPr lang="en-US" sz="4434" spc="43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PyAutoGUI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27493" y="5767334"/>
            <a:ext cx="3807815" cy="132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07"/>
              </a:lnSpc>
              <a:spcBef>
                <a:spcPct val="0"/>
              </a:spcBef>
            </a:pPr>
            <a:r>
              <a:rPr lang="en-US" sz="1527" spc="149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it is a powerful automation library that allows developers to control the mouse and keyboard, capture screenshots, and perform various GUI automation tasks effortlessly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3586044" y="3633247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615374" y="5985119"/>
            <a:ext cx="847584" cy="1009028"/>
          </a:xfrm>
          <a:custGeom>
            <a:avLst/>
            <a:gdLst/>
            <a:ahLst/>
            <a:cxnLst/>
            <a:rect r="r" b="b" t="t" l="l"/>
            <a:pathLst>
              <a:path h="1009028" w="847584">
                <a:moveTo>
                  <a:pt x="0" y="0"/>
                </a:moveTo>
                <a:lnTo>
                  <a:pt x="847584" y="0"/>
                </a:lnTo>
                <a:lnTo>
                  <a:pt x="847584" y="1009029"/>
                </a:lnTo>
                <a:lnTo>
                  <a:pt x="0" y="1009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83440" y="1894413"/>
            <a:ext cx="5855075" cy="103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72"/>
              </a:lnSpc>
              <a:spcBef>
                <a:spcPct val="0"/>
              </a:spcBef>
            </a:pPr>
            <a:r>
              <a:rPr lang="en-US" b="true" sz="6211" spc="608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USED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DAGiXOp4b0g</dc:identifier>
  <dcterms:modified xsi:type="dcterms:W3CDTF">2011-08-01T06:04:30Z</dcterms:modified>
  <cp:revision>1</cp:revision>
  <dc:title>Copy of The Future of Communication</dc:title>
</cp:coreProperties>
</file>